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421" r:id="rId2"/>
    <p:sldId id="422" r:id="rId3"/>
    <p:sldId id="423" r:id="rId4"/>
    <p:sldId id="424" r:id="rId5"/>
    <p:sldId id="425" r:id="rId6"/>
    <p:sldId id="426" r:id="rId7"/>
    <p:sldId id="427" r:id="rId8"/>
    <p:sldId id="428" r:id="rId9"/>
    <p:sldId id="429" r:id="rId10"/>
    <p:sldId id="430" r:id="rId11"/>
    <p:sldId id="402" r:id="rId12"/>
    <p:sldId id="431" r:id="rId13"/>
    <p:sldId id="438" r:id="rId14"/>
    <p:sldId id="410" r:id="rId15"/>
    <p:sldId id="404" r:id="rId16"/>
    <p:sldId id="411" r:id="rId17"/>
    <p:sldId id="432" r:id="rId18"/>
    <p:sldId id="433" r:id="rId19"/>
    <p:sldId id="434" r:id="rId20"/>
    <p:sldId id="435" r:id="rId21"/>
    <p:sldId id="440" r:id="rId22"/>
    <p:sldId id="436" r:id="rId23"/>
    <p:sldId id="437" r:id="rId24"/>
    <p:sldId id="447" r:id="rId25"/>
    <p:sldId id="414" r:id="rId26"/>
  </p:sldIdLst>
  <p:sldSz cx="9144000" cy="5143500" type="screen16x9"/>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0FF1"/>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96" autoAdjust="0"/>
  </p:normalViewPr>
  <p:slideViewPr>
    <p:cSldViewPr snapToGrid="0">
      <p:cViewPr varScale="1">
        <p:scale>
          <a:sx n="159" d="100"/>
          <a:sy n="159" d="100"/>
        </p:scale>
        <p:origin x="234" y="1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C4F643-5A7D-48EF-B0A3-9EC91B989684}" type="datetimeFigureOut">
              <a:rPr lang="nl-NL" smtClean="0"/>
              <a:t>1-11-2022</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97779-DC7C-4177-846F-8D0577A976D5}" type="slidenum">
              <a:rPr lang="nl-NL" smtClean="0"/>
              <a:t>‹nr.›</a:t>
            </a:fld>
            <a:endParaRPr lang="nl-NL"/>
          </a:p>
        </p:txBody>
      </p:sp>
    </p:spTree>
    <p:extLst>
      <p:ext uri="{BB962C8B-B14F-4D97-AF65-F5344CB8AC3E}">
        <p14:creationId xmlns:p14="http://schemas.microsoft.com/office/powerpoint/2010/main" val="2647872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03297779-DC7C-4177-846F-8D0577A976D5}" type="slidenum">
              <a:rPr lang="nl-NL" smtClean="0"/>
              <a:t>2</a:t>
            </a:fld>
            <a:endParaRPr lang="nl-NL"/>
          </a:p>
        </p:txBody>
      </p:sp>
    </p:spTree>
    <p:extLst>
      <p:ext uri="{BB962C8B-B14F-4D97-AF65-F5344CB8AC3E}">
        <p14:creationId xmlns:p14="http://schemas.microsoft.com/office/powerpoint/2010/main" val="391145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03297779-DC7C-4177-846F-8D0577A976D5}" type="slidenum">
              <a:rPr lang="nl-NL" smtClean="0"/>
              <a:t>19</a:t>
            </a:fld>
            <a:endParaRPr lang="nl-NL"/>
          </a:p>
        </p:txBody>
      </p:sp>
    </p:spTree>
    <p:extLst>
      <p:ext uri="{BB962C8B-B14F-4D97-AF65-F5344CB8AC3E}">
        <p14:creationId xmlns:p14="http://schemas.microsoft.com/office/powerpoint/2010/main" val="782068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9"/>
            <a:ext cx="7772400" cy="1102519"/>
          </a:xfrm>
        </p:spPr>
        <p:txBody>
          <a:bodyPr/>
          <a:lstStyle/>
          <a:p>
            <a:r>
              <a:rPr lang="nl-NL"/>
              <a:t>Klik om de stijl te bewerken</a:t>
            </a:r>
          </a:p>
        </p:txBody>
      </p:sp>
      <p:sp>
        <p:nvSpPr>
          <p:cNvPr id="3" name="Ondertitel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de ondertitelstijl van het model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941D2D-3826-46C6-A92F-3B4BCC0EC839}"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902672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8BEFDB-6F25-4F11-9325-8497B38A6E6F}"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113650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05980"/>
            <a:ext cx="2057400" cy="4388644"/>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05980"/>
            <a:ext cx="6019800" cy="4388644"/>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02F5B3-46C1-4734-9A62-368758516ED2}"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3913102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kst en inhoud">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p>
            <a:r>
              <a:rPr lang="nl-NL"/>
              <a:t>Klik om de stijl te bewerken</a:t>
            </a:r>
          </a:p>
        </p:txBody>
      </p:sp>
      <p:sp>
        <p:nvSpPr>
          <p:cNvPr id="3" name="Tijdelijke aanduiding voor tekst 2"/>
          <p:cNvSpPr>
            <a:spLocks noGrp="1"/>
          </p:cNvSpPr>
          <p:nvPr>
            <p:ph type="body" sz="half" idx="1"/>
          </p:nvPr>
        </p:nvSpPr>
        <p:spPr>
          <a:xfrm>
            <a:off x="457200" y="1200151"/>
            <a:ext cx="4038600" cy="339447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200151"/>
            <a:ext cx="4038600" cy="3394472"/>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19186A-CF05-43BB-8880-B4CACFEA5810}"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73631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AAAA89-2DF9-417F-A3B8-4E914317EC76}"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1744401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4CC48B-C914-4145-871D-CD43887A84A1}"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1181236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F27FB5-2A30-4834-902C-3CBCC3BEFFF3}"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31303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519D00-CAB9-44BC-8545-F44F131FED12}"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961348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A6E46C-10AA-46E6-B6DE-D0959F52783B}"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208377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6589A9-47C8-473A-A3DE-72B64C8609CE}"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138003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19" y="204787"/>
            <a:ext cx="3008313" cy="871538"/>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DDD602-B60C-401A-BEA7-A84043214697}"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3698496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1"/>
            <a:ext cx="5486400" cy="425054"/>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402551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2BECB7-ACFA-4607-96A7-7BCB0033934A}" type="slidenum">
              <a:rPr lang="nl-NL">
                <a:solidFill>
                  <a:srgbClr val="FFFFFF"/>
                </a:solidFill>
              </a:rPr>
              <a:pPr>
                <a:defRPr/>
              </a:pPr>
              <a:t>‹nr.›</a:t>
            </a:fld>
            <a:endParaRPr lang="nl-NL">
              <a:solidFill>
                <a:srgbClr val="FFFFFF"/>
              </a:solidFill>
            </a:endParaRPr>
          </a:p>
        </p:txBody>
      </p:sp>
    </p:spTree>
    <p:extLst>
      <p:ext uri="{BB962C8B-B14F-4D97-AF65-F5344CB8AC3E}">
        <p14:creationId xmlns:p14="http://schemas.microsoft.com/office/powerpoint/2010/main" val="2381747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8196"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nl-NL">
              <a:solidFill>
                <a:srgbClr val="FFFFFF"/>
              </a:solidFill>
            </a:endParaRPr>
          </a:p>
        </p:txBody>
      </p:sp>
      <p:sp>
        <p:nvSpPr>
          <p:cNvPr id="8197"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nl-NL">
              <a:solidFill>
                <a:srgbClr val="FFFFFF"/>
              </a:solidFill>
            </a:endParaRPr>
          </a:p>
        </p:txBody>
      </p:sp>
      <p:sp>
        <p:nvSpPr>
          <p:cNvPr id="8198"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8B4852B0-0825-4DC8-8DAD-8DB7896A3A0B}" type="slidenum">
              <a:rPr lang="nl-NL">
                <a:solidFill>
                  <a:srgbClr val="FFFFFF"/>
                </a:solidFill>
              </a:rPr>
              <a:pPr fontAlgn="base">
                <a:spcBef>
                  <a:spcPct val="0"/>
                </a:spcBef>
                <a:spcAft>
                  <a:spcPct val="0"/>
                </a:spcAft>
                <a:defRPr/>
              </a:pPr>
              <a:t>‹nr.›</a:t>
            </a:fld>
            <a:endParaRPr lang="nl-NL">
              <a:solidFill>
                <a:srgbClr val="FFFFFF"/>
              </a:solidFill>
            </a:endParaRPr>
          </a:p>
        </p:txBody>
      </p:sp>
    </p:spTree>
    <p:extLst>
      <p:ext uri="{BB962C8B-B14F-4D97-AF65-F5344CB8AC3E}">
        <p14:creationId xmlns:p14="http://schemas.microsoft.com/office/powerpoint/2010/main" val="232558375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5.pn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5EF211D-9F8F-4084-8545-73E8E23F7CFC}"/>
              </a:ext>
            </a:extLst>
          </p:cNvPr>
          <p:cNvSpPr txBox="1"/>
          <p:nvPr/>
        </p:nvSpPr>
        <p:spPr>
          <a:xfrm>
            <a:off x="887513" y="298124"/>
            <a:ext cx="7584141"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800" b="1" dirty="0">
                <a:solidFill>
                  <a:srgbClr val="FFFF00"/>
                </a:solidFill>
              </a:rPr>
              <a:t>Het realiseren van een remote ADC</a:t>
            </a:r>
          </a:p>
          <a:p>
            <a:pPr lvl="0" algn="ctr"/>
            <a:r>
              <a:rPr lang="nl-NL" sz="2400" dirty="0">
                <a:solidFill>
                  <a:srgbClr val="FFFF00"/>
                </a:solidFill>
              </a:rPr>
              <a:t>(</a:t>
            </a:r>
            <a:r>
              <a:rPr lang="nl-NL" sz="2400" b="1" dirty="0" err="1">
                <a:solidFill>
                  <a:srgbClr val="FFFF00"/>
                </a:solidFill>
              </a:rPr>
              <a:t>A</a:t>
            </a:r>
            <a:r>
              <a:rPr lang="nl-NL" sz="2000" dirty="0" err="1">
                <a:solidFill>
                  <a:srgbClr val="FFFF00"/>
                </a:solidFill>
              </a:rPr>
              <a:t>tmospheric</a:t>
            </a:r>
            <a:r>
              <a:rPr lang="nl-NL" sz="2400" dirty="0">
                <a:solidFill>
                  <a:srgbClr val="FFFF00"/>
                </a:solidFill>
              </a:rPr>
              <a:t> </a:t>
            </a:r>
            <a:r>
              <a:rPr lang="nl-NL" sz="2400" b="1" dirty="0" err="1">
                <a:solidFill>
                  <a:srgbClr val="FFFF00"/>
                </a:solidFill>
              </a:rPr>
              <a:t>D</a:t>
            </a:r>
            <a:r>
              <a:rPr lang="nl-NL" sz="2000" dirty="0" err="1">
                <a:solidFill>
                  <a:srgbClr val="FFFF00"/>
                </a:solidFill>
              </a:rPr>
              <a:t>ispersion</a:t>
            </a:r>
            <a:r>
              <a:rPr lang="nl-NL" sz="2400" dirty="0">
                <a:solidFill>
                  <a:srgbClr val="FFFF00"/>
                </a:solidFill>
              </a:rPr>
              <a:t> </a:t>
            </a:r>
            <a:r>
              <a:rPr lang="nl-NL" sz="2400" b="1" dirty="0">
                <a:solidFill>
                  <a:srgbClr val="FFFF00"/>
                </a:solidFill>
              </a:rPr>
              <a:t>C</a:t>
            </a:r>
            <a:r>
              <a:rPr lang="nl-NL" sz="2000" dirty="0">
                <a:solidFill>
                  <a:srgbClr val="FFFF00"/>
                </a:solidFill>
              </a:rPr>
              <a:t>orrector</a:t>
            </a:r>
            <a:r>
              <a:rPr lang="nl-NL" sz="2400" dirty="0">
                <a:solidFill>
                  <a:srgbClr val="FFFF00"/>
                </a:solidFill>
              </a:rPr>
              <a:t>)</a:t>
            </a:r>
            <a:endParaRPr lang="nl-NL" sz="2400" dirty="0">
              <a:solidFill>
                <a:srgbClr val="FFFFFF"/>
              </a:solidFill>
            </a:endParaRPr>
          </a:p>
          <a:p>
            <a:endParaRPr lang="nl-NL" sz="2400" dirty="0">
              <a:solidFill>
                <a:srgbClr val="FFFF00"/>
              </a:solidFill>
            </a:endParaRPr>
          </a:p>
          <a:p>
            <a:endParaRPr lang="nl-NL" sz="2400" dirty="0">
              <a:solidFill>
                <a:srgbClr val="FFFF00"/>
              </a:solidFill>
            </a:endParaRPr>
          </a:p>
          <a:p>
            <a:endParaRPr lang="nl-NL" sz="2400" dirty="0">
              <a:solidFill>
                <a:srgbClr val="FFFF00"/>
              </a:solidFill>
            </a:endParaRPr>
          </a:p>
          <a:p>
            <a:endParaRPr lang="nl-NL" dirty="0">
              <a:solidFill>
                <a:srgbClr val="FFFF00"/>
              </a:solidFill>
            </a:endParaRPr>
          </a:p>
          <a:p>
            <a:r>
              <a:rPr lang="nl-NL" dirty="0">
                <a:solidFill>
                  <a:srgbClr val="FFFF00"/>
                </a:solidFill>
              </a:rPr>
              <a:t>Waarom een remote ADC?</a:t>
            </a:r>
          </a:p>
          <a:p>
            <a:endParaRPr lang="nl-NL" dirty="0">
              <a:solidFill>
                <a:srgbClr val="FFFF00"/>
              </a:solidFill>
            </a:endParaRPr>
          </a:p>
          <a:p>
            <a:endParaRPr lang="nl-NL" dirty="0">
              <a:solidFill>
                <a:srgbClr val="FFFF00"/>
              </a:solidFill>
            </a:endParaRPr>
          </a:p>
          <a:p>
            <a:r>
              <a:rPr lang="nl-NL" dirty="0">
                <a:solidFill>
                  <a:srgbClr val="FFFF00"/>
                </a:solidFill>
              </a:rPr>
              <a:t>Daarvoor is het zinvol het gebruik van een  ADC in de praktijk nader te bekijken </a:t>
            </a:r>
          </a:p>
          <a:p>
            <a:endParaRPr lang="nl-NL" sz="2400" dirty="0"/>
          </a:p>
        </p:txBody>
      </p:sp>
      <p:sp>
        <p:nvSpPr>
          <p:cNvPr id="3" name="Tekstvak 2">
            <a:extLst>
              <a:ext uri="{FF2B5EF4-FFF2-40B4-BE49-F238E27FC236}">
                <a16:creationId xmlns:a16="http://schemas.microsoft.com/office/drawing/2014/main" id="{A6DA713C-B615-4481-AD2F-402B02F31406}"/>
              </a:ext>
            </a:extLst>
          </p:cNvPr>
          <p:cNvSpPr txBox="1"/>
          <p:nvPr/>
        </p:nvSpPr>
        <p:spPr>
          <a:xfrm>
            <a:off x="7701260" y="4490104"/>
            <a:ext cx="130827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400" dirty="0" err="1">
                <a:solidFill>
                  <a:srgbClr val="FFFF00"/>
                </a:solidFill>
              </a:rPr>
              <a:t>Jac</a:t>
            </a:r>
            <a:r>
              <a:rPr lang="nl-NL" sz="1400" dirty="0">
                <a:solidFill>
                  <a:srgbClr val="FFFF00"/>
                </a:solidFill>
              </a:rPr>
              <a:t> </a:t>
            </a:r>
            <a:r>
              <a:rPr lang="nl-NL" sz="1400" dirty="0" err="1">
                <a:solidFill>
                  <a:srgbClr val="FFFF00"/>
                </a:solidFill>
              </a:rPr>
              <a:t>Brosens</a:t>
            </a:r>
            <a:endParaRPr lang="nl-NL" sz="1400" dirty="0">
              <a:solidFill>
                <a:srgbClr val="FFFF00"/>
              </a:solidFill>
            </a:endParaRPr>
          </a:p>
          <a:p>
            <a:r>
              <a:rPr lang="nl-NL" sz="1400" dirty="0">
                <a:solidFill>
                  <a:srgbClr val="FFFF00"/>
                </a:solidFill>
              </a:rPr>
              <a:t>zomer 2020 </a:t>
            </a:r>
          </a:p>
        </p:txBody>
      </p:sp>
    </p:spTree>
    <p:extLst>
      <p:ext uri="{BB962C8B-B14F-4D97-AF65-F5344CB8AC3E}">
        <p14:creationId xmlns:p14="http://schemas.microsoft.com/office/powerpoint/2010/main" val="40437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666" b="14108"/>
          <a:stretch/>
        </p:blipFill>
        <p:spPr bwMode="auto">
          <a:xfrm>
            <a:off x="0" y="4292"/>
            <a:ext cx="9144000"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A0CFCECE-9CF2-46B8-94A3-37404350FF7D}"/>
              </a:ext>
            </a:extLst>
          </p:cNvPr>
          <p:cNvSpPr txBox="1"/>
          <p:nvPr/>
        </p:nvSpPr>
        <p:spPr>
          <a:xfrm>
            <a:off x="683574" y="4299942"/>
            <a:ext cx="7931723" cy="523220"/>
          </a:xfrm>
          <a:prstGeom prst="rect">
            <a:avLst/>
          </a:prstGeom>
          <a:noFill/>
        </p:spPr>
        <p:txBody>
          <a:bodyPr wrap="none" rtlCol="0">
            <a:spAutoFit/>
          </a:bodyPr>
          <a:lstStyle/>
          <a:p>
            <a:r>
              <a:rPr lang="nl-NL" sz="1400" dirty="0">
                <a:solidFill>
                  <a:srgbClr val="FFFF00"/>
                </a:solidFill>
              </a:rPr>
              <a:t>Door een tandwielsysteem aan te brengen is er voor  gezorgd dat de ADC met een stappenmotor </a:t>
            </a:r>
          </a:p>
          <a:p>
            <a:r>
              <a:rPr lang="nl-NL" sz="1400" dirty="0">
                <a:solidFill>
                  <a:srgbClr val="FFFF00"/>
                </a:solidFill>
              </a:rPr>
              <a:t>ingesteld kan worden.</a:t>
            </a:r>
          </a:p>
        </p:txBody>
      </p:sp>
    </p:spTree>
    <p:extLst>
      <p:ext uri="{BB962C8B-B14F-4D97-AF65-F5344CB8AC3E}">
        <p14:creationId xmlns:p14="http://schemas.microsoft.com/office/powerpoint/2010/main" val="3587559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jbros\Documents\Astro\RemoteADC\IMG_29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9" y="0"/>
            <a:ext cx="7746057" cy="516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162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bros\Documents\Astro\RemoteADC\IMG_29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459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35" y="153522"/>
            <a:ext cx="3692058" cy="2461372"/>
          </a:xfrm>
          <a:prstGeom prst="rect">
            <a:avLst/>
          </a:prstGeom>
        </p:spPr>
      </p:pic>
      <p:sp>
        <p:nvSpPr>
          <p:cNvPr id="8" name="Tekstvak 7"/>
          <p:cNvSpPr txBox="1"/>
          <p:nvPr/>
        </p:nvSpPr>
        <p:spPr>
          <a:xfrm>
            <a:off x="159685" y="2723634"/>
            <a:ext cx="3718112" cy="523220"/>
          </a:xfrm>
          <a:prstGeom prst="rect">
            <a:avLst/>
          </a:prstGeom>
          <a:noFill/>
        </p:spPr>
        <p:txBody>
          <a:bodyPr wrap="square" rtlCol="0">
            <a:spAutoFit/>
          </a:bodyPr>
          <a:lstStyle/>
          <a:p>
            <a:r>
              <a:rPr lang="nl-NL" sz="1400" dirty="0">
                <a:solidFill>
                  <a:srgbClr val="FFFF00"/>
                </a:solidFill>
              </a:rPr>
              <a:t>Met deze tandwielcombinatie wordt de draairichting van beide prisma's omgekeerd  </a:t>
            </a:r>
          </a:p>
        </p:txBody>
      </p:sp>
      <p:sp>
        <p:nvSpPr>
          <p:cNvPr id="3" name="Tekstvak 2"/>
          <p:cNvSpPr txBox="1"/>
          <p:nvPr/>
        </p:nvSpPr>
        <p:spPr>
          <a:xfrm>
            <a:off x="4526613" y="4586728"/>
            <a:ext cx="4163319" cy="307777"/>
          </a:xfrm>
          <a:prstGeom prst="rect">
            <a:avLst/>
          </a:prstGeom>
          <a:noFill/>
        </p:spPr>
        <p:txBody>
          <a:bodyPr wrap="none" rtlCol="0">
            <a:spAutoFit/>
          </a:bodyPr>
          <a:lstStyle/>
          <a:p>
            <a:r>
              <a:rPr lang="nl-NL" sz="1400" dirty="0">
                <a:solidFill>
                  <a:srgbClr val="FFFF00"/>
                </a:solidFill>
              </a:rPr>
              <a:t>Dit filmpje toont de bediening via de stappenmotor</a:t>
            </a:r>
          </a:p>
        </p:txBody>
      </p:sp>
      <p:pic>
        <p:nvPicPr>
          <p:cNvPr id="4" name="adc2 2020-07-26T17_48_43r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lum bright="-12000" contrast="20000"/>
          </a:blip>
          <a:stretch>
            <a:fillRect/>
          </a:stretch>
        </p:blipFill>
        <p:spPr>
          <a:xfrm>
            <a:off x="3854050" y="850178"/>
            <a:ext cx="5266203" cy="3315681"/>
          </a:xfrm>
          <a:prstGeom prst="rect">
            <a:avLst/>
          </a:prstGeom>
        </p:spPr>
      </p:pic>
    </p:spTree>
    <p:extLst>
      <p:ext uri="{BB962C8B-B14F-4D97-AF65-F5344CB8AC3E}">
        <p14:creationId xmlns:p14="http://schemas.microsoft.com/office/powerpoint/2010/main" val="216582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jbros\Documents\Astro\RemoteADC\IMG_29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9" y="0"/>
            <a:ext cx="7746057" cy="5164038"/>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79E6A669-0B56-4313-BFD0-6BF706F7D8BF}"/>
              </a:ext>
            </a:extLst>
          </p:cNvPr>
          <p:cNvSpPr txBox="1"/>
          <p:nvPr/>
        </p:nvSpPr>
        <p:spPr>
          <a:xfrm>
            <a:off x="3923928" y="3435846"/>
            <a:ext cx="3544560" cy="369332"/>
          </a:xfrm>
          <a:prstGeom prst="rect">
            <a:avLst/>
          </a:prstGeom>
          <a:noFill/>
        </p:spPr>
        <p:txBody>
          <a:bodyPr wrap="none" rtlCol="0">
            <a:spAutoFit/>
          </a:bodyPr>
          <a:lstStyle/>
          <a:p>
            <a:r>
              <a:rPr lang="nl-NL">
                <a:solidFill>
                  <a:srgbClr val="FFFF00"/>
                </a:solidFill>
              </a:rPr>
              <a:t>Instelwiel voor de handbediening</a:t>
            </a:r>
          </a:p>
        </p:txBody>
      </p:sp>
      <p:cxnSp>
        <p:nvCxnSpPr>
          <p:cNvPr id="4" name="Rechte verbindingslijn met pijl 3">
            <a:extLst>
              <a:ext uri="{FF2B5EF4-FFF2-40B4-BE49-F238E27FC236}">
                <a16:creationId xmlns:a16="http://schemas.microsoft.com/office/drawing/2014/main" id="{C31CC9CA-F628-42F5-B70C-4D4EBE0A6694}"/>
              </a:ext>
            </a:extLst>
          </p:cNvPr>
          <p:cNvCxnSpPr/>
          <p:nvPr/>
        </p:nvCxnSpPr>
        <p:spPr bwMode="auto">
          <a:xfrm flipH="1" flipV="1">
            <a:off x="3419872" y="2772639"/>
            <a:ext cx="504056" cy="792088"/>
          </a:xfrm>
          <a:prstGeom prst="straightConnector1">
            <a:avLst/>
          </a:prstGeom>
          <a:ln w="25400">
            <a:solidFill>
              <a:schemeClr val="tx2"/>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250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jbros\Documents\Astro\RemoteADC\IMG_29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725" y="5"/>
            <a:ext cx="6299443" cy="4199629"/>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F13329DD-F6CB-456C-87BE-4EDEB9F7AA77}"/>
              </a:ext>
            </a:extLst>
          </p:cNvPr>
          <p:cNvSpPr txBox="1"/>
          <p:nvPr/>
        </p:nvSpPr>
        <p:spPr>
          <a:xfrm>
            <a:off x="247651" y="4220170"/>
            <a:ext cx="8715374" cy="923330"/>
          </a:xfrm>
          <a:prstGeom prst="rect">
            <a:avLst/>
          </a:prstGeom>
          <a:noFill/>
        </p:spPr>
        <p:txBody>
          <a:bodyPr wrap="square" rtlCol="0">
            <a:spAutoFit/>
          </a:bodyPr>
          <a:lstStyle/>
          <a:p>
            <a:r>
              <a:rPr lang="nl-NL" dirty="0">
                <a:solidFill>
                  <a:srgbClr val="FFFF00"/>
                </a:solidFill>
              </a:rPr>
              <a:t>Door het gewicht van de motor en de vrije ophanging kan er voor gezorgd worden dat de zwaartekracht  de ADC altijd in de juiste oriëntatie brengt en dat die stand altijd zo gehandhaafd blijft.</a:t>
            </a:r>
          </a:p>
        </p:txBody>
      </p:sp>
    </p:spTree>
    <p:extLst>
      <p:ext uri="{BB962C8B-B14F-4D97-AF65-F5344CB8AC3E}">
        <p14:creationId xmlns:p14="http://schemas.microsoft.com/office/powerpoint/2010/main" val="20512392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5415" y="-157493"/>
            <a:ext cx="6737945" cy="449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A85D697C-5138-4259-9B14-9311835445E0}"/>
              </a:ext>
            </a:extLst>
          </p:cNvPr>
          <p:cNvSpPr txBox="1"/>
          <p:nvPr/>
        </p:nvSpPr>
        <p:spPr>
          <a:xfrm>
            <a:off x="209551" y="4334470"/>
            <a:ext cx="8829674" cy="646331"/>
          </a:xfrm>
          <a:prstGeom prst="rect">
            <a:avLst/>
          </a:prstGeom>
          <a:noFill/>
        </p:spPr>
        <p:txBody>
          <a:bodyPr wrap="square" rtlCol="0">
            <a:spAutoFit/>
          </a:bodyPr>
          <a:lstStyle/>
          <a:p>
            <a:r>
              <a:rPr lang="nl-NL" dirty="0">
                <a:solidFill>
                  <a:srgbClr val="FFFF00"/>
                </a:solidFill>
              </a:rPr>
              <a:t>De camera kan met een klemschroef in de juiste oriëntatie worden vastgezet en die stand is  dan t.o.v. het waargenomen object niet meer aan verandering onderhevig. </a:t>
            </a:r>
          </a:p>
        </p:txBody>
      </p:sp>
    </p:spTree>
    <p:extLst>
      <p:ext uri="{BB962C8B-B14F-4D97-AF65-F5344CB8AC3E}">
        <p14:creationId xmlns:p14="http://schemas.microsoft.com/office/powerpoint/2010/main" val="3821605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0" y="0"/>
            <a:ext cx="77152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196A6504-8B32-43E6-83AC-D13C96CC4617}"/>
              </a:ext>
            </a:extLst>
          </p:cNvPr>
          <p:cNvSpPr txBox="1"/>
          <p:nvPr/>
        </p:nvSpPr>
        <p:spPr>
          <a:xfrm>
            <a:off x="7723910" y="339501"/>
            <a:ext cx="1411430" cy="4493538"/>
          </a:xfrm>
          <a:prstGeom prst="rect">
            <a:avLst/>
          </a:prstGeom>
          <a:noFill/>
        </p:spPr>
        <p:txBody>
          <a:bodyPr wrap="square" rtlCol="0">
            <a:spAutoFit/>
          </a:bodyPr>
          <a:lstStyle/>
          <a:p>
            <a:r>
              <a:rPr lang="nl-NL" sz="1600" dirty="0">
                <a:solidFill>
                  <a:srgbClr val="FFFF00"/>
                </a:solidFill>
              </a:rPr>
              <a:t>Op deze en de twee volgende foto’s zie je dat tijdens het volgen van het object de oriëntatie van de kijker verandert maar dat de stand van de ADC t.o.v. de horizon daardoor niet verandert.</a:t>
            </a:r>
          </a:p>
          <a:p>
            <a:endParaRPr lang="nl-NL" sz="1400" dirty="0">
              <a:solidFill>
                <a:srgbClr val="FFFFFF"/>
              </a:solidFill>
            </a:endParaRPr>
          </a:p>
        </p:txBody>
      </p:sp>
    </p:spTree>
    <p:extLst>
      <p:ext uri="{BB962C8B-B14F-4D97-AF65-F5344CB8AC3E}">
        <p14:creationId xmlns:p14="http://schemas.microsoft.com/office/powerpoint/2010/main" val="3240480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63047"/>
            <a:ext cx="7651493" cy="5100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a:extLst>
              <a:ext uri="{FF2B5EF4-FFF2-40B4-BE49-F238E27FC236}">
                <a16:creationId xmlns:a16="http://schemas.microsoft.com/office/drawing/2014/main" id="{826C6BC9-9B3C-402B-9477-4F016EB3CCEF}"/>
              </a:ext>
            </a:extLst>
          </p:cNvPr>
          <p:cNvSpPr txBox="1"/>
          <p:nvPr/>
        </p:nvSpPr>
        <p:spPr>
          <a:xfrm>
            <a:off x="7503208" y="63047"/>
            <a:ext cx="1640792" cy="4801314"/>
          </a:xfrm>
          <a:prstGeom prst="rect">
            <a:avLst/>
          </a:prstGeom>
          <a:noFill/>
        </p:spPr>
        <p:txBody>
          <a:bodyPr wrap="square" rtlCol="0">
            <a:spAutoFit/>
          </a:bodyPr>
          <a:lstStyle/>
          <a:p>
            <a:r>
              <a:rPr lang="nl-NL" dirty="0">
                <a:solidFill>
                  <a:srgbClr val="FFFF00"/>
                </a:solidFill>
              </a:rPr>
              <a:t>Het instellen van de ADC kan vanaf de computer waar het beeld wordt bekeken via de stappen-motor worden verzorgd.</a:t>
            </a:r>
          </a:p>
          <a:p>
            <a:endParaRPr lang="nl-NL" dirty="0">
              <a:solidFill>
                <a:srgbClr val="FFFF00"/>
              </a:solidFill>
            </a:endParaRPr>
          </a:p>
          <a:p>
            <a:r>
              <a:rPr lang="nl-NL" dirty="0">
                <a:solidFill>
                  <a:srgbClr val="FFFF00"/>
                </a:solidFill>
              </a:rPr>
              <a:t>Dit lijkt erg op hoe de focus van de kijker ook bijna  altijd wordt ingesteld </a:t>
            </a:r>
          </a:p>
        </p:txBody>
      </p:sp>
    </p:spTree>
    <p:extLst>
      <p:ext uri="{BB962C8B-B14F-4D97-AF65-F5344CB8AC3E}">
        <p14:creationId xmlns:p14="http://schemas.microsoft.com/office/powerpoint/2010/main" val="308760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528" y="-23717"/>
            <a:ext cx="7746057" cy="516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a:extLst>
              <a:ext uri="{FF2B5EF4-FFF2-40B4-BE49-F238E27FC236}">
                <a16:creationId xmlns:a16="http://schemas.microsoft.com/office/drawing/2014/main" id="{EAEB0A8D-F45B-4251-8F9B-C268130CD3CE}"/>
              </a:ext>
            </a:extLst>
          </p:cNvPr>
          <p:cNvSpPr txBox="1"/>
          <p:nvPr/>
        </p:nvSpPr>
        <p:spPr>
          <a:xfrm>
            <a:off x="7524327" y="0"/>
            <a:ext cx="1724447" cy="5078313"/>
          </a:xfrm>
          <a:prstGeom prst="rect">
            <a:avLst/>
          </a:prstGeom>
          <a:noFill/>
        </p:spPr>
        <p:txBody>
          <a:bodyPr wrap="square" rtlCol="0">
            <a:spAutoFit/>
          </a:bodyPr>
          <a:lstStyle/>
          <a:p>
            <a:r>
              <a:rPr lang="nl-NL" dirty="0">
                <a:solidFill>
                  <a:srgbClr val="FFFF00"/>
                </a:solidFill>
              </a:rPr>
              <a:t>Het grote </a:t>
            </a:r>
            <a:r>
              <a:rPr lang="nl-NL" dirty="0" err="1">
                <a:solidFill>
                  <a:srgbClr val="FFFF00"/>
                </a:solidFill>
              </a:rPr>
              <a:t>voor-deel</a:t>
            </a:r>
            <a:r>
              <a:rPr lang="nl-NL" dirty="0">
                <a:solidFill>
                  <a:srgbClr val="FFFF00"/>
                </a:solidFill>
              </a:rPr>
              <a:t> is dat nu tijdens een sessie die een  langere tijd in beslag neemt de camera positie </a:t>
            </a:r>
            <a:r>
              <a:rPr lang="nl-NL" dirty="0" err="1">
                <a:solidFill>
                  <a:srgbClr val="FFFF00"/>
                </a:solidFill>
              </a:rPr>
              <a:t>on-veranderd</a:t>
            </a:r>
            <a:r>
              <a:rPr lang="nl-NL" dirty="0">
                <a:solidFill>
                  <a:srgbClr val="FFFF00"/>
                </a:solidFill>
              </a:rPr>
              <a:t> blijft.</a:t>
            </a:r>
          </a:p>
          <a:p>
            <a:endParaRPr lang="nl-NL" dirty="0">
              <a:solidFill>
                <a:srgbClr val="FFFF00"/>
              </a:solidFill>
            </a:endParaRPr>
          </a:p>
          <a:p>
            <a:r>
              <a:rPr lang="nl-NL" dirty="0">
                <a:solidFill>
                  <a:srgbClr val="FFFF00"/>
                </a:solidFill>
              </a:rPr>
              <a:t>Dit is b.v. bij het vastleggen van een passage van een maan over Jupiter erg handig. </a:t>
            </a:r>
          </a:p>
        </p:txBody>
      </p:sp>
    </p:spTree>
    <p:extLst>
      <p:ext uri="{BB962C8B-B14F-4D97-AF65-F5344CB8AC3E}">
        <p14:creationId xmlns:p14="http://schemas.microsoft.com/office/powerpoint/2010/main" val="926256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210436" y="40784"/>
            <a:ext cx="184731" cy="307777"/>
          </a:xfrm>
          <a:prstGeom prst="rect">
            <a:avLst/>
          </a:prstGeom>
          <a:noFill/>
        </p:spPr>
        <p:txBody>
          <a:bodyPr wrap="none" rtlCol="0" anchor="t">
            <a:spAutoFit/>
          </a:bodyPr>
          <a:lstStyle/>
          <a:p>
            <a:pPr algn="r"/>
            <a:endParaRPr lang="nl-NL" sz="1400" dirty="0">
              <a:solidFill>
                <a:srgbClr val="FFFF00"/>
              </a:solidFill>
            </a:endParaRPr>
          </a:p>
        </p:txBody>
      </p:sp>
      <p:sp>
        <p:nvSpPr>
          <p:cNvPr id="3" name="Tekstvak 2"/>
          <p:cNvSpPr txBox="1"/>
          <p:nvPr/>
        </p:nvSpPr>
        <p:spPr>
          <a:xfrm>
            <a:off x="500771" y="194672"/>
            <a:ext cx="8208912" cy="5078313"/>
          </a:xfrm>
          <a:prstGeom prst="rect">
            <a:avLst/>
          </a:prstGeom>
          <a:noFill/>
        </p:spPr>
        <p:txBody>
          <a:bodyPr wrap="square" rtlCol="0">
            <a:spAutoFit/>
          </a:bodyPr>
          <a:lstStyle/>
          <a:p>
            <a:r>
              <a:rPr lang="nl-NL" dirty="0">
                <a:solidFill>
                  <a:srgbClr val="FFFF00"/>
                </a:solidFill>
              </a:rPr>
              <a:t>Als we objecten waarnemen laag boven de horizon worden de afzonderlijke kleurbeelden van het object niet meer op dezelfde plaats afgebeeld.  </a:t>
            </a:r>
          </a:p>
          <a:p>
            <a:r>
              <a:rPr lang="nl-NL" dirty="0">
                <a:solidFill>
                  <a:srgbClr val="FFFF00"/>
                </a:solidFill>
              </a:rPr>
              <a:t>Dit wordt veroorzaakt doordat de atmosfeer als een prisma  de lichtstralen een weinig doet afbuigen. De grootte van de afbuiging is afhankelijk van de golflengte van het licht en is daardoor per kleur verschillend en wel zo dat rood het minst en blauw het meest wordt afgebogen.</a:t>
            </a:r>
          </a:p>
          <a:p>
            <a:r>
              <a:rPr lang="nl-NL" dirty="0">
                <a:solidFill>
                  <a:srgbClr val="FFFF00"/>
                </a:solidFill>
              </a:rPr>
              <a:t>Kijken we b.v. naar een ster zal die boven een rode rand en beneden een blauw rand hebben.</a:t>
            </a:r>
          </a:p>
          <a:p>
            <a:r>
              <a:rPr lang="nl-NL" dirty="0">
                <a:solidFill>
                  <a:srgbClr val="FFFF00"/>
                </a:solidFill>
              </a:rPr>
              <a:t>Dit fenomeen is het meest storend bij planeetobservatie omdat die soms alleen maar laag aan de horizon te zien zijn.</a:t>
            </a:r>
          </a:p>
          <a:p>
            <a:endParaRPr lang="nl-NL" dirty="0">
              <a:solidFill>
                <a:srgbClr val="FFFF00"/>
              </a:solidFill>
            </a:endParaRPr>
          </a:p>
          <a:p>
            <a:r>
              <a:rPr lang="nl-NL" dirty="0">
                <a:solidFill>
                  <a:srgbClr val="FFFF00"/>
                </a:solidFill>
              </a:rPr>
              <a:t>Om dit probleem op te lossen kan een ADC (</a:t>
            </a:r>
            <a:r>
              <a:rPr lang="nl-NL" dirty="0" err="1">
                <a:solidFill>
                  <a:srgbClr val="FFFF00"/>
                </a:solidFill>
              </a:rPr>
              <a:t>atmospheric</a:t>
            </a:r>
            <a:r>
              <a:rPr lang="nl-NL" dirty="0">
                <a:solidFill>
                  <a:srgbClr val="FFFF00"/>
                </a:solidFill>
              </a:rPr>
              <a:t> </a:t>
            </a:r>
            <a:r>
              <a:rPr lang="nl-NL" dirty="0" err="1">
                <a:solidFill>
                  <a:srgbClr val="FFFF00"/>
                </a:solidFill>
              </a:rPr>
              <a:t>dispersion</a:t>
            </a:r>
            <a:r>
              <a:rPr lang="nl-NL" dirty="0">
                <a:solidFill>
                  <a:srgbClr val="FFFF00"/>
                </a:solidFill>
              </a:rPr>
              <a:t> corrector) worden toegepast. </a:t>
            </a:r>
          </a:p>
          <a:p>
            <a:r>
              <a:rPr lang="nl-NL" dirty="0">
                <a:solidFill>
                  <a:srgbClr val="FFFF00"/>
                </a:solidFill>
              </a:rPr>
              <a:t>Door twee prisma’s in de ADC op een bepaalde manier in te stellen kan een tegengestelde dispersie worden verkregen waardoor dan de kleurbeelden weer wel precies op elkaar vallen.</a:t>
            </a:r>
          </a:p>
          <a:p>
            <a:endParaRPr lang="nl-NL" dirty="0"/>
          </a:p>
          <a:p>
            <a:endParaRPr lang="nl-NL" dirty="0"/>
          </a:p>
        </p:txBody>
      </p:sp>
    </p:spTree>
    <p:extLst>
      <p:ext uri="{BB962C8B-B14F-4D97-AF65-F5344CB8AC3E}">
        <p14:creationId xmlns:p14="http://schemas.microsoft.com/office/powerpoint/2010/main" val="357222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382772D-C22D-48E1-ADFE-DB3B5DA52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985260"/>
          </a:xfrm>
          <a:prstGeom prst="rect">
            <a:avLst/>
          </a:prstGeom>
        </p:spPr>
      </p:pic>
      <p:sp>
        <p:nvSpPr>
          <p:cNvPr id="4" name="Tekstvak 3">
            <a:extLst>
              <a:ext uri="{FF2B5EF4-FFF2-40B4-BE49-F238E27FC236}">
                <a16:creationId xmlns:a16="http://schemas.microsoft.com/office/drawing/2014/main" id="{D0732D84-41CB-47CB-B18D-DD40437472F2}"/>
              </a:ext>
            </a:extLst>
          </p:cNvPr>
          <p:cNvSpPr txBox="1"/>
          <p:nvPr/>
        </p:nvSpPr>
        <p:spPr>
          <a:xfrm>
            <a:off x="323528" y="3985260"/>
            <a:ext cx="8640960" cy="1107996"/>
          </a:xfrm>
          <a:prstGeom prst="rect">
            <a:avLst/>
          </a:prstGeom>
          <a:noFill/>
        </p:spPr>
        <p:txBody>
          <a:bodyPr wrap="square" rtlCol="0" anchor="t">
            <a:spAutoFit/>
          </a:bodyPr>
          <a:lstStyle/>
          <a:p>
            <a:r>
              <a:rPr lang="nl-NL" sz="1400" dirty="0">
                <a:solidFill>
                  <a:srgbClr val="FFFF00"/>
                </a:solidFill>
              </a:rPr>
              <a:t>Bij een lage stand (hier 16° voor Jupiter en 18° voor Saturnus) staat de </a:t>
            </a:r>
            <a:r>
              <a:rPr lang="nl-NL" sz="1400" dirty="0" err="1">
                <a:solidFill>
                  <a:srgbClr val="FFFF00"/>
                </a:solidFill>
              </a:rPr>
              <a:t>seeing</a:t>
            </a:r>
            <a:r>
              <a:rPr lang="nl-NL" sz="1400" dirty="0">
                <a:solidFill>
                  <a:srgbClr val="FFFF00"/>
                </a:solidFill>
              </a:rPr>
              <a:t> meestal een goede scherpte in de weg. Hier een voorbeeld dat soms de </a:t>
            </a:r>
            <a:r>
              <a:rPr lang="nl-NL" sz="1400" dirty="0" err="1">
                <a:solidFill>
                  <a:srgbClr val="FFFF00"/>
                </a:solidFill>
              </a:rPr>
              <a:t>seeing</a:t>
            </a:r>
            <a:r>
              <a:rPr lang="nl-NL" sz="1400" dirty="0">
                <a:solidFill>
                  <a:srgbClr val="FFFF00"/>
                </a:solidFill>
              </a:rPr>
              <a:t> toch verrassend goed kan zijn .</a:t>
            </a:r>
          </a:p>
          <a:p>
            <a:r>
              <a:rPr lang="nl-NL" sz="1000" dirty="0">
                <a:solidFill>
                  <a:srgbClr val="FFFF00"/>
                </a:solidFill>
              </a:rPr>
              <a:t>   </a:t>
            </a:r>
          </a:p>
          <a:p>
            <a:r>
              <a:rPr lang="nl-NL" sz="1400" dirty="0">
                <a:solidFill>
                  <a:srgbClr val="FFFF00"/>
                </a:solidFill>
              </a:rPr>
              <a:t>De aangegeven tijden laten zien hoe vlot met dit nieuwe hulpmiddel gewerkt kan worden.  </a:t>
            </a:r>
          </a:p>
          <a:p>
            <a:r>
              <a:rPr lang="nl-NL" sz="1400" dirty="0">
                <a:solidFill>
                  <a:srgbClr val="FFFF00"/>
                </a:solidFill>
              </a:rPr>
              <a:t>Opnamen met de hier eerder getoonde C9,25</a:t>
            </a:r>
          </a:p>
        </p:txBody>
      </p:sp>
    </p:spTree>
    <p:extLst>
      <p:ext uri="{BB962C8B-B14F-4D97-AF65-F5344CB8AC3E}">
        <p14:creationId xmlns:p14="http://schemas.microsoft.com/office/powerpoint/2010/main" val="8400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934" y="-47513"/>
            <a:ext cx="6968218" cy="5191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0515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203856" y="339506"/>
            <a:ext cx="2132315" cy="461665"/>
          </a:xfrm>
          <a:prstGeom prst="rect">
            <a:avLst/>
          </a:prstGeom>
          <a:noFill/>
        </p:spPr>
        <p:txBody>
          <a:bodyPr wrap="none" rtlCol="0">
            <a:spAutoFit/>
          </a:bodyPr>
          <a:lstStyle/>
          <a:p>
            <a:r>
              <a:rPr lang="nl-NL" sz="2400" dirty="0">
                <a:solidFill>
                  <a:srgbClr val="FFFF00"/>
                </a:solidFill>
              </a:rPr>
              <a:t>Samenvatting</a:t>
            </a:r>
            <a:r>
              <a:rPr lang="nl-NL" dirty="0">
                <a:solidFill>
                  <a:srgbClr val="FFFFFF"/>
                </a:solidFill>
              </a:rPr>
              <a:t>.</a:t>
            </a:r>
          </a:p>
        </p:txBody>
      </p:sp>
      <p:sp>
        <p:nvSpPr>
          <p:cNvPr id="3" name="Tekstvak 2"/>
          <p:cNvSpPr txBox="1"/>
          <p:nvPr/>
        </p:nvSpPr>
        <p:spPr>
          <a:xfrm>
            <a:off x="611568" y="1275611"/>
            <a:ext cx="8280919" cy="3139321"/>
          </a:xfrm>
          <a:prstGeom prst="rect">
            <a:avLst/>
          </a:prstGeom>
          <a:noFill/>
        </p:spPr>
        <p:txBody>
          <a:bodyPr wrap="square" rtlCol="0">
            <a:spAutoFit/>
          </a:bodyPr>
          <a:lstStyle/>
          <a:p>
            <a:r>
              <a:rPr lang="nl-NL" dirty="0">
                <a:solidFill>
                  <a:srgbClr val="FFFF00"/>
                </a:solidFill>
              </a:rPr>
              <a:t>Deze uitvoering is vooral bedoeld toegepast te worden bij refractors en </a:t>
            </a:r>
            <a:r>
              <a:rPr lang="nl-NL" dirty="0" err="1">
                <a:solidFill>
                  <a:srgbClr val="FFFF00"/>
                </a:solidFill>
              </a:rPr>
              <a:t>SCT’s</a:t>
            </a:r>
            <a:r>
              <a:rPr lang="nl-NL" dirty="0">
                <a:solidFill>
                  <a:srgbClr val="FFFF00"/>
                </a:solidFill>
              </a:rPr>
              <a:t>  of daarop lijkende </a:t>
            </a:r>
            <a:r>
              <a:rPr lang="nl-NL" dirty="0" err="1">
                <a:solidFill>
                  <a:srgbClr val="FFFF00"/>
                </a:solidFill>
              </a:rPr>
              <a:t>ota’s</a:t>
            </a:r>
            <a:r>
              <a:rPr lang="nl-NL" dirty="0">
                <a:solidFill>
                  <a:srgbClr val="FFFF00"/>
                </a:solidFill>
              </a:rPr>
              <a:t>.  </a:t>
            </a:r>
          </a:p>
          <a:p>
            <a:endParaRPr lang="nl-NL" dirty="0">
              <a:solidFill>
                <a:srgbClr val="FFFF00"/>
              </a:solidFill>
            </a:endParaRPr>
          </a:p>
          <a:p>
            <a:r>
              <a:rPr lang="nl-NL" dirty="0">
                <a:solidFill>
                  <a:srgbClr val="FFFF00"/>
                </a:solidFill>
              </a:rPr>
              <a:t>Is niet optimaal bruikbaar bij </a:t>
            </a:r>
            <a:r>
              <a:rPr lang="nl-NL" dirty="0" err="1">
                <a:solidFill>
                  <a:srgbClr val="FFFF00"/>
                </a:solidFill>
              </a:rPr>
              <a:t>newtons</a:t>
            </a:r>
            <a:r>
              <a:rPr lang="nl-NL" dirty="0">
                <a:solidFill>
                  <a:srgbClr val="FFFF00"/>
                </a:solidFill>
              </a:rPr>
              <a:t> en soortgelijkende </a:t>
            </a:r>
            <a:r>
              <a:rPr lang="nl-NL" dirty="0" err="1">
                <a:solidFill>
                  <a:srgbClr val="FFFF00"/>
                </a:solidFill>
              </a:rPr>
              <a:t>ota’s</a:t>
            </a:r>
            <a:r>
              <a:rPr lang="nl-NL" dirty="0">
                <a:solidFill>
                  <a:srgbClr val="FFFF00"/>
                </a:solidFill>
              </a:rPr>
              <a:t> waarin de stralengang over een bepaalde hoek wordt afgebogen. Dit omdat dan de automatisch oriëntatie gehinderd wordt door de </a:t>
            </a:r>
            <a:r>
              <a:rPr lang="nl-NL">
                <a:solidFill>
                  <a:srgbClr val="FFFF00"/>
                </a:solidFill>
              </a:rPr>
              <a:t>andere stand </a:t>
            </a:r>
            <a:r>
              <a:rPr lang="nl-NL" dirty="0">
                <a:solidFill>
                  <a:srgbClr val="FFFF00"/>
                </a:solidFill>
              </a:rPr>
              <a:t>van de ADC t.o.v. het horizonvlak</a:t>
            </a:r>
          </a:p>
          <a:p>
            <a:endParaRPr lang="nl-NL" dirty="0">
              <a:solidFill>
                <a:srgbClr val="FFFF00"/>
              </a:solidFill>
            </a:endParaRPr>
          </a:p>
          <a:p>
            <a:endParaRPr lang="nl-NL" dirty="0">
              <a:solidFill>
                <a:srgbClr val="FFFF00"/>
              </a:solidFill>
            </a:endParaRPr>
          </a:p>
          <a:p>
            <a:r>
              <a:rPr lang="nl-NL" dirty="0">
                <a:solidFill>
                  <a:srgbClr val="FFFF00"/>
                </a:solidFill>
              </a:rPr>
              <a:t>Geeft grote winst in gebruiksgemak bij het toepassen van een ADC.</a:t>
            </a:r>
          </a:p>
          <a:p>
            <a:endParaRPr lang="nl-NL" dirty="0">
              <a:solidFill>
                <a:srgbClr val="FFFF00"/>
              </a:solidFill>
            </a:endParaRPr>
          </a:p>
        </p:txBody>
      </p:sp>
    </p:spTree>
    <p:extLst>
      <p:ext uri="{BB962C8B-B14F-4D97-AF65-F5344CB8AC3E}">
        <p14:creationId xmlns:p14="http://schemas.microsoft.com/office/powerpoint/2010/main" val="394282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4C4D490F-0029-4E7A-B58B-A0802BA3F33E}"/>
              </a:ext>
            </a:extLst>
          </p:cNvPr>
          <p:cNvSpPr/>
          <p:nvPr/>
        </p:nvSpPr>
        <p:spPr>
          <a:xfrm>
            <a:off x="190500" y="21656"/>
            <a:ext cx="8763000" cy="4985980"/>
          </a:xfrm>
          <a:prstGeom prst="rect">
            <a:avLst/>
          </a:prstGeom>
        </p:spPr>
        <p:txBody>
          <a:bodyPr wrap="square">
            <a:spAutoFit/>
          </a:bodyPr>
          <a:lstStyle/>
          <a:p>
            <a:pPr algn="ctr"/>
            <a:r>
              <a:rPr lang="nl-NL" sz="2000" b="1" dirty="0">
                <a:solidFill>
                  <a:srgbClr val="FFFF00"/>
                </a:solidFill>
              </a:rPr>
              <a:t>Er blijft nog wel wat te wensen over.</a:t>
            </a:r>
          </a:p>
          <a:p>
            <a:endParaRPr lang="nl-NL" sz="1400" dirty="0">
              <a:solidFill>
                <a:srgbClr val="FFFF00"/>
              </a:solidFill>
            </a:endParaRPr>
          </a:p>
          <a:p>
            <a:r>
              <a:rPr lang="nl-NL" dirty="0">
                <a:solidFill>
                  <a:srgbClr val="FFFF00"/>
                </a:solidFill>
              </a:rPr>
              <a:t>Door de werking van de ADC wordt de afbeelding van de optische as af verschoven en zal de afbeelding in de tijd een cirkelvormige baan om de optische as van de kijker beschrijven.</a:t>
            </a:r>
          </a:p>
          <a:p>
            <a:endParaRPr lang="nl-NL" dirty="0">
              <a:solidFill>
                <a:srgbClr val="FFFF00"/>
              </a:solidFill>
            </a:endParaRPr>
          </a:p>
          <a:p>
            <a:r>
              <a:rPr lang="nl-NL" dirty="0">
                <a:solidFill>
                  <a:srgbClr val="FFFF00"/>
                </a:solidFill>
              </a:rPr>
              <a:t>Daardoor verandert in geringe mate de kijkrichting van de ota maar door de grote toegepaste vergroting moet deze ook steeds worden aangepast bij verandering van de oriëntatie van de ADC.</a:t>
            </a:r>
          </a:p>
          <a:p>
            <a:r>
              <a:rPr lang="nl-NL" dirty="0">
                <a:solidFill>
                  <a:srgbClr val="FFFF00"/>
                </a:solidFill>
              </a:rPr>
              <a:t>Bij een langere sessie moet dus telkens de kijkrichting na een verstelling van de ADC aangepast worden waardoor een gewone (ook precieze ) tracking niet meer voldoet. </a:t>
            </a:r>
          </a:p>
          <a:p>
            <a:r>
              <a:rPr lang="nl-NL" dirty="0">
                <a:solidFill>
                  <a:srgbClr val="FFFF00"/>
                </a:solidFill>
              </a:rPr>
              <a:t>Dat heeft ook tot gevolg  dat zelfs de planeet volgen met een guidescoop de planeet niet op een vaste plaats in het beeld zal blijven staan. Dat is een nadeel omdat meestal om de datastroom te beperken een klein gezichtsveld wordt toegepast en dat daardoor regelmatig aandacht aan dit facet besteed moet worden om de planeet in beeld te houden.</a:t>
            </a:r>
          </a:p>
          <a:p>
            <a:r>
              <a:rPr lang="nl-NL" sz="1400" dirty="0">
                <a:solidFill>
                  <a:srgbClr val="FFFF00"/>
                </a:solidFill>
              </a:rPr>
              <a:t> </a:t>
            </a:r>
          </a:p>
        </p:txBody>
      </p:sp>
    </p:spTree>
    <p:extLst>
      <p:ext uri="{BB962C8B-B14F-4D97-AF65-F5344CB8AC3E}">
        <p14:creationId xmlns:p14="http://schemas.microsoft.com/office/powerpoint/2010/main" val="74001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19100" y="690593"/>
            <a:ext cx="8286750" cy="3139321"/>
          </a:xfrm>
          <a:prstGeom prst="rect">
            <a:avLst/>
          </a:prstGeom>
        </p:spPr>
        <p:txBody>
          <a:bodyPr wrap="square">
            <a:spAutoFit/>
          </a:bodyPr>
          <a:lstStyle/>
          <a:p>
            <a:r>
              <a:rPr lang="nl-NL" dirty="0">
                <a:solidFill>
                  <a:srgbClr val="FFFF00"/>
                </a:solidFill>
              </a:rPr>
              <a:t>Daarom zou een </a:t>
            </a:r>
            <a:r>
              <a:rPr lang="nl-NL" dirty="0" err="1">
                <a:solidFill>
                  <a:srgbClr val="FFFF00"/>
                </a:solidFill>
              </a:rPr>
              <a:t>captureprogramma</a:t>
            </a:r>
            <a:r>
              <a:rPr lang="nl-NL" dirty="0">
                <a:solidFill>
                  <a:srgbClr val="FFFF00"/>
                </a:solidFill>
              </a:rPr>
              <a:t> dat </a:t>
            </a:r>
            <a:r>
              <a:rPr lang="nl-NL" dirty="0" err="1">
                <a:solidFill>
                  <a:srgbClr val="FFFF00"/>
                </a:solidFill>
              </a:rPr>
              <a:t>autoguiding</a:t>
            </a:r>
            <a:r>
              <a:rPr lang="nl-NL" dirty="0">
                <a:solidFill>
                  <a:srgbClr val="FFFF00"/>
                </a:solidFill>
              </a:rPr>
              <a:t> bij planeetfotografie mogelijk maakt door de gehele planeet als object te kiezen ( center of </a:t>
            </a:r>
            <a:r>
              <a:rPr lang="nl-NL" dirty="0" err="1">
                <a:solidFill>
                  <a:srgbClr val="FFFF00"/>
                </a:solidFill>
              </a:rPr>
              <a:t>gravity</a:t>
            </a:r>
            <a:r>
              <a:rPr lang="nl-NL" dirty="0">
                <a:solidFill>
                  <a:srgbClr val="FFFF00"/>
                </a:solidFill>
              </a:rPr>
              <a:t>)  een grote winst zijn. </a:t>
            </a:r>
          </a:p>
          <a:p>
            <a:r>
              <a:rPr lang="nl-NL" dirty="0">
                <a:solidFill>
                  <a:srgbClr val="FFFF00"/>
                </a:solidFill>
              </a:rPr>
              <a:t>Dus een optie die bij </a:t>
            </a:r>
            <a:r>
              <a:rPr lang="nl-NL" dirty="0" err="1">
                <a:solidFill>
                  <a:srgbClr val="FFFF00"/>
                </a:solidFill>
              </a:rPr>
              <a:t>autoguiding</a:t>
            </a:r>
            <a:r>
              <a:rPr lang="nl-NL" dirty="0">
                <a:solidFill>
                  <a:srgbClr val="FFFF00"/>
                </a:solidFill>
              </a:rPr>
              <a:t> het zwaartepunt van een groot object (de planeet) gebruik als referentie voor de tracking. </a:t>
            </a:r>
          </a:p>
          <a:p>
            <a:endParaRPr lang="nl-NL" dirty="0">
              <a:solidFill>
                <a:srgbClr val="FFFF00"/>
              </a:solidFill>
            </a:endParaRPr>
          </a:p>
          <a:p>
            <a:endParaRPr lang="nl-NL" dirty="0">
              <a:solidFill>
                <a:srgbClr val="FFFF00"/>
              </a:solidFill>
            </a:endParaRPr>
          </a:p>
          <a:p>
            <a:r>
              <a:rPr lang="nl-NL" dirty="0">
                <a:solidFill>
                  <a:srgbClr val="FFFF00"/>
                </a:solidFill>
              </a:rPr>
              <a:t>Tracking bij planeetfotografie vraagt niet de hoge precisie van </a:t>
            </a:r>
            <a:r>
              <a:rPr lang="nl-NL" dirty="0" err="1">
                <a:solidFill>
                  <a:srgbClr val="FFFF00"/>
                </a:solidFill>
              </a:rPr>
              <a:t>deepskywerk</a:t>
            </a:r>
            <a:r>
              <a:rPr lang="nl-NL" dirty="0">
                <a:solidFill>
                  <a:srgbClr val="FFFF00"/>
                </a:solidFill>
              </a:rPr>
              <a:t>  want door de </a:t>
            </a:r>
            <a:r>
              <a:rPr lang="nl-NL" dirty="0" err="1">
                <a:solidFill>
                  <a:srgbClr val="FFFF00"/>
                </a:solidFill>
              </a:rPr>
              <a:t>seeing</a:t>
            </a:r>
            <a:r>
              <a:rPr lang="nl-NL" dirty="0">
                <a:solidFill>
                  <a:srgbClr val="FFFF00"/>
                </a:solidFill>
              </a:rPr>
              <a:t> zal altijd de Lucky Imaging techniek wordt toegepast. Daardoor is de gevraagde nauwkeurigheid van het volgen velen malen kleiner vergeleken met </a:t>
            </a:r>
            <a:r>
              <a:rPr lang="nl-NL" dirty="0" err="1">
                <a:solidFill>
                  <a:srgbClr val="FFFF00"/>
                </a:solidFill>
              </a:rPr>
              <a:t>deepskywerk</a:t>
            </a:r>
            <a:r>
              <a:rPr lang="nl-NL" dirty="0">
                <a:solidFill>
                  <a:srgbClr val="FFFF00"/>
                </a:solidFill>
              </a:rPr>
              <a:t>.</a:t>
            </a:r>
          </a:p>
        </p:txBody>
      </p:sp>
    </p:spTree>
    <p:extLst>
      <p:ext uri="{BB962C8B-B14F-4D97-AF65-F5344CB8AC3E}">
        <p14:creationId xmlns:p14="http://schemas.microsoft.com/office/powerpoint/2010/main" val="4277843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CAF48889-F985-410B-8735-EEDBB1B052BE}"/>
              </a:ext>
            </a:extLst>
          </p:cNvPr>
          <p:cNvSpPr txBox="1"/>
          <p:nvPr/>
        </p:nvSpPr>
        <p:spPr>
          <a:xfrm>
            <a:off x="1403648" y="1203602"/>
            <a:ext cx="6624736" cy="830997"/>
          </a:xfrm>
          <a:prstGeom prst="rect">
            <a:avLst/>
          </a:prstGeom>
          <a:noFill/>
        </p:spPr>
        <p:txBody>
          <a:bodyPr wrap="square" rtlCol="0">
            <a:spAutoFit/>
          </a:bodyPr>
          <a:lstStyle/>
          <a:p>
            <a:pPr algn="ctr"/>
            <a:r>
              <a:rPr lang="nl-NL" sz="4800" dirty="0">
                <a:solidFill>
                  <a:srgbClr val="FFFF00"/>
                </a:solidFill>
              </a:rPr>
              <a:t>Vragen??  </a:t>
            </a:r>
          </a:p>
        </p:txBody>
      </p:sp>
    </p:spTree>
    <p:extLst>
      <p:ext uri="{BB962C8B-B14F-4D97-AF65-F5344CB8AC3E}">
        <p14:creationId xmlns:p14="http://schemas.microsoft.com/office/powerpoint/2010/main" val="690350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39552" y="82550"/>
            <a:ext cx="7992888" cy="3600986"/>
          </a:xfrm>
          <a:prstGeom prst="rect">
            <a:avLst/>
          </a:prstGeom>
        </p:spPr>
        <p:txBody>
          <a:bodyPr wrap="square">
            <a:spAutoFit/>
          </a:bodyPr>
          <a:lstStyle/>
          <a:p>
            <a:r>
              <a:rPr lang="nl-NL" u="sng" dirty="0">
                <a:solidFill>
                  <a:srgbClr val="FFFF00"/>
                </a:solidFill>
              </a:rPr>
              <a:t>De dispersie is altijd loodrecht op de horizon georiënteerd en de instelling van de ADC moet daarom altijd aan de horizon gerefereerd worden.</a:t>
            </a:r>
          </a:p>
          <a:p>
            <a:r>
              <a:rPr lang="nl-NL" u="sng" dirty="0">
                <a:solidFill>
                  <a:srgbClr val="FFFF00"/>
                </a:solidFill>
              </a:rPr>
              <a:t>Dat betekent dat tijdens het waarnemen met een parallactisch opgestelde kijker deze instelling regelmatig moet worden aangepast.</a:t>
            </a:r>
          </a:p>
          <a:p>
            <a:r>
              <a:rPr lang="nl-NL" u="sng" dirty="0">
                <a:solidFill>
                  <a:srgbClr val="FFFF00"/>
                </a:solidFill>
              </a:rPr>
              <a:t>Voor een optimaal resultaat met een ADC moet per 30 tot 45 minuten de stand van de ADC worden bijgesteld</a:t>
            </a:r>
            <a:r>
              <a:rPr lang="nl-NL" dirty="0">
                <a:solidFill>
                  <a:srgbClr val="FFFF00"/>
                </a:solidFill>
              </a:rPr>
              <a:t>.</a:t>
            </a:r>
          </a:p>
          <a:p>
            <a:r>
              <a:rPr lang="nl-NL" sz="1200" dirty="0">
                <a:solidFill>
                  <a:srgbClr val="FFFF00"/>
                </a:solidFill>
              </a:rPr>
              <a:t>     </a:t>
            </a:r>
          </a:p>
          <a:p>
            <a:r>
              <a:rPr lang="nl-NL" dirty="0">
                <a:solidFill>
                  <a:srgbClr val="FFFF00"/>
                </a:solidFill>
              </a:rPr>
              <a:t>Je kunt een neutrale lijn van de ADC voorstellen die evenwijdig loopt met de horizon. De beide prisma’s moeten  nu een bepaalde maar gelijke  hoek maken met de neutrale lijn met die opmerking dat het ene prisma die hoek positief en bij het andere negatief is. </a:t>
            </a:r>
          </a:p>
          <a:p>
            <a:endParaRPr lang="nl-NL" dirty="0">
              <a:solidFill>
                <a:srgbClr val="FFFF00"/>
              </a:solidFill>
            </a:endParaRPr>
          </a:p>
          <a:p>
            <a:endParaRPr lang="nl-NL" dirty="0">
              <a:solidFill>
                <a:srgbClr val="FFFF00"/>
              </a:solidFill>
            </a:endParaRPr>
          </a:p>
        </p:txBody>
      </p:sp>
      <p:sp>
        <p:nvSpPr>
          <p:cNvPr id="3" name="AutoShape 2" descr="https://static.wixstatic.com/media/4145c7_e60ea9b26d19428facaaba2555997953.jpg/v1/fill/w_335,h_308,al_c,q_80,usm_0.66_1.00_0.01/4145c7_e60ea9b26d19428facaaba2555997953.webp"/>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solidFill>
                <a:srgbClr val="FFFFFF"/>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2248" y="2931792"/>
            <a:ext cx="2338685" cy="2150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539552" y="3068170"/>
            <a:ext cx="6230142" cy="1877437"/>
          </a:xfrm>
          <a:prstGeom prst="rect">
            <a:avLst/>
          </a:prstGeom>
          <a:noFill/>
        </p:spPr>
        <p:txBody>
          <a:bodyPr wrap="square" rtlCol="0" anchor="t">
            <a:spAutoFit/>
          </a:bodyPr>
          <a:lstStyle/>
          <a:p>
            <a:r>
              <a:rPr lang="nl-NL" sz="800" dirty="0">
                <a:solidFill>
                  <a:srgbClr val="FFFF00"/>
                </a:solidFill>
              </a:rPr>
              <a:t>  </a:t>
            </a:r>
          </a:p>
          <a:p>
            <a:r>
              <a:rPr lang="nl-NL" dirty="0">
                <a:solidFill>
                  <a:srgbClr val="FFFF00"/>
                </a:solidFill>
              </a:rPr>
              <a:t>Op de ADC is een verdeling aangebracht om dit gemakkelijk te realiseren. De grootte van de hoek wordt door de waarnemer aan de hand van het waargenomen  beeld ingesteld en hangt af van de objecthoogte boven de horizon en hoe de ADC in het optisch systeem is toegepast.  </a:t>
            </a:r>
          </a:p>
        </p:txBody>
      </p:sp>
    </p:spTree>
    <p:extLst>
      <p:ext uri="{BB962C8B-B14F-4D97-AF65-F5344CB8AC3E}">
        <p14:creationId xmlns:p14="http://schemas.microsoft.com/office/powerpoint/2010/main" val="158224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01437" y="-78625"/>
            <a:ext cx="8712968" cy="1200329"/>
          </a:xfrm>
          <a:prstGeom prst="rect">
            <a:avLst/>
          </a:prstGeom>
          <a:noFill/>
        </p:spPr>
        <p:txBody>
          <a:bodyPr wrap="square" rtlCol="0">
            <a:spAutoFit/>
          </a:bodyPr>
          <a:lstStyle/>
          <a:p>
            <a:r>
              <a:rPr lang="nl-NL" dirty="0">
                <a:solidFill>
                  <a:srgbClr val="FFFF00"/>
                </a:solidFill>
              </a:rPr>
              <a:t>Het instellen van de oriëntatie is vooral in het donker ondanks het soms daarvoor voorziene waterpasje een lastig karwei.  </a:t>
            </a:r>
          </a:p>
          <a:p>
            <a:r>
              <a:rPr lang="nl-NL" dirty="0">
                <a:solidFill>
                  <a:srgbClr val="FFFF00"/>
                </a:solidFill>
              </a:rPr>
              <a:t>Hier een voorbeeld van een simpel hulpstuk voor het instellen van de oriëntatie van de ADC.</a:t>
            </a:r>
          </a:p>
        </p:txBody>
      </p:sp>
      <p:pic>
        <p:nvPicPr>
          <p:cNvPr id="1026" name="Picture 2" descr="C:\Users\jbros\Documents\Astro\RemoteADC\hul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37" y="1052964"/>
            <a:ext cx="2707502" cy="406125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bros\Documents\Astro\RemoteADC\hul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1668" y="1052964"/>
            <a:ext cx="2699133" cy="4048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jbros\Documents\Astro\RemoteADC\hulp-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004" y="1052964"/>
            <a:ext cx="2699134" cy="404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40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611560" y="267494"/>
            <a:ext cx="7992888" cy="4708981"/>
          </a:xfrm>
          <a:prstGeom prst="rect">
            <a:avLst/>
          </a:prstGeom>
          <a:noFill/>
        </p:spPr>
        <p:txBody>
          <a:bodyPr wrap="square" rtlCol="0" anchor="t">
            <a:spAutoFit/>
          </a:bodyPr>
          <a:lstStyle/>
          <a:p>
            <a:r>
              <a:rPr lang="nl-NL" dirty="0">
                <a:solidFill>
                  <a:srgbClr val="FFFF00"/>
                </a:solidFill>
              </a:rPr>
              <a:t>Dit hulpstuk maakt het instellen een stuk makkelijker maar het blijft een gedoe om na elke 30 tot 45 minuten de ADC te moeten aanpassen.</a:t>
            </a:r>
          </a:p>
          <a:p>
            <a:endParaRPr lang="nl-NL" dirty="0">
              <a:solidFill>
                <a:srgbClr val="FFFF00"/>
              </a:solidFill>
            </a:endParaRPr>
          </a:p>
          <a:p>
            <a:r>
              <a:rPr lang="nl-NL" dirty="0">
                <a:solidFill>
                  <a:srgbClr val="FFFF00"/>
                </a:solidFill>
              </a:rPr>
              <a:t>Ook is aan de orde dat bij het gebruik van een webcam de juiste instelling van de ADC meestal niet met een soort Liveview direct bij de kijker te controleren is. </a:t>
            </a:r>
          </a:p>
          <a:p>
            <a:endParaRPr lang="nl-NL" dirty="0">
              <a:solidFill>
                <a:srgbClr val="FFFF00"/>
              </a:solidFill>
            </a:endParaRPr>
          </a:p>
          <a:p>
            <a:r>
              <a:rPr lang="nl-NL" dirty="0">
                <a:solidFill>
                  <a:srgbClr val="FFFF00"/>
                </a:solidFill>
              </a:rPr>
              <a:t>Een ander belangrijk nadeel is dat elke keer als de oriëntatie van de ADC wordt aangepast ook de oriëntatie van de camera verandert.</a:t>
            </a:r>
          </a:p>
          <a:p>
            <a:r>
              <a:rPr lang="nl-NL" dirty="0">
                <a:solidFill>
                  <a:srgbClr val="FFFF00"/>
                </a:solidFill>
              </a:rPr>
              <a:t>Dat is erg vervelend bij het maken van animaties omdat die meestal een langere tijd duren.</a:t>
            </a:r>
          </a:p>
          <a:p>
            <a:r>
              <a:rPr lang="nl-NL" dirty="0">
                <a:solidFill>
                  <a:srgbClr val="FFFF00"/>
                </a:solidFill>
              </a:rPr>
              <a:t>De camerapositie blijft dan namelijk niet gelijk gedurende de periode van de animatie door het steeds te moeten verstellen van de ADC. </a:t>
            </a:r>
          </a:p>
          <a:p>
            <a:endParaRPr lang="nl-NL" sz="1400" dirty="0">
              <a:solidFill>
                <a:srgbClr val="FFFF00"/>
              </a:solidFill>
            </a:endParaRPr>
          </a:p>
          <a:p>
            <a:endParaRPr lang="nl-NL" sz="1400" dirty="0">
              <a:solidFill>
                <a:srgbClr val="FFFF00"/>
              </a:solidFill>
            </a:endParaRPr>
          </a:p>
          <a:p>
            <a:endParaRPr lang="nl-NL" sz="1400" dirty="0">
              <a:solidFill>
                <a:srgbClr val="FFFF00"/>
              </a:solidFill>
            </a:endParaRPr>
          </a:p>
          <a:p>
            <a:r>
              <a:rPr lang="nl-NL" sz="1400" dirty="0">
                <a:solidFill>
                  <a:srgbClr val="FFFF00"/>
                </a:solidFill>
              </a:rPr>
              <a:t>   </a:t>
            </a:r>
            <a:r>
              <a:rPr lang="nl-NL" sz="2400" b="1" dirty="0">
                <a:solidFill>
                  <a:srgbClr val="FFFF00"/>
                </a:solidFill>
              </a:rPr>
              <a:t>Daarom is nagedacht hoe dit op te lossen zou zijn.</a:t>
            </a:r>
          </a:p>
        </p:txBody>
      </p:sp>
    </p:spTree>
    <p:extLst>
      <p:ext uri="{BB962C8B-B14F-4D97-AF65-F5344CB8AC3E}">
        <p14:creationId xmlns:p14="http://schemas.microsoft.com/office/powerpoint/2010/main" val="156021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94" y="1434756"/>
            <a:ext cx="9044186" cy="3708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2793888" y="0"/>
            <a:ext cx="2916248" cy="369332"/>
          </a:xfrm>
          <a:prstGeom prst="rect">
            <a:avLst/>
          </a:prstGeom>
          <a:noFill/>
        </p:spPr>
        <p:txBody>
          <a:bodyPr wrap="none" rtlCol="0">
            <a:spAutoFit/>
          </a:bodyPr>
          <a:lstStyle/>
          <a:p>
            <a:r>
              <a:rPr lang="nl-NL" dirty="0">
                <a:solidFill>
                  <a:srgbClr val="FFFF00"/>
                </a:solidFill>
              </a:rPr>
              <a:t>Idee voor een remote ADC</a:t>
            </a:r>
          </a:p>
        </p:txBody>
      </p:sp>
      <p:sp>
        <p:nvSpPr>
          <p:cNvPr id="3" name="Tekstvak 2"/>
          <p:cNvSpPr txBox="1"/>
          <p:nvPr/>
        </p:nvSpPr>
        <p:spPr>
          <a:xfrm>
            <a:off x="1164382" y="495455"/>
            <a:ext cx="5904656" cy="923330"/>
          </a:xfrm>
          <a:prstGeom prst="rect">
            <a:avLst/>
          </a:prstGeom>
          <a:noFill/>
        </p:spPr>
        <p:txBody>
          <a:bodyPr wrap="square" rtlCol="0">
            <a:spAutoFit/>
          </a:bodyPr>
          <a:lstStyle/>
          <a:p>
            <a:r>
              <a:rPr lang="nl-NL" dirty="0">
                <a:solidFill>
                  <a:srgbClr val="FFFF00"/>
                </a:solidFill>
              </a:rPr>
              <a:t>Doelstelling - 1</a:t>
            </a:r>
            <a:r>
              <a:rPr lang="nl-NL" baseline="30000" dirty="0">
                <a:solidFill>
                  <a:srgbClr val="FFFF00"/>
                </a:solidFill>
              </a:rPr>
              <a:t>  </a:t>
            </a:r>
            <a:r>
              <a:rPr lang="nl-NL" dirty="0">
                <a:solidFill>
                  <a:srgbClr val="FFFF00"/>
                </a:solidFill>
              </a:rPr>
              <a:t>; een ADC die altijd juist georiënteerd is.</a:t>
            </a:r>
          </a:p>
          <a:p>
            <a:r>
              <a:rPr lang="nl-NL" dirty="0">
                <a:solidFill>
                  <a:srgbClr val="FFFF00"/>
                </a:solidFill>
              </a:rPr>
              <a:t>       ,,           - 2</a:t>
            </a:r>
            <a:r>
              <a:rPr lang="nl-NL" baseline="30000" dirty="0">
                <a:solidFill>
                  <a:srgbClr val="FFFF00"/>
                </a:solidFill>
              </a:rPr>
              <a:t> </a:t>
            </a:r>
            <a:r>
              <a:rPr lang="nl-NL" dirty="0">
                <a:solidFill>
                  <a:srgbClr val="FFFF00"/>
                </a:solidFill>
              </a:rPr>
              <a:t>; die op afstand is in te stellen.</a:t>
            </a:r>
          </a:p>
          <a:p>
            <a:r>
              <a:rPr lang="nl-NL" dirty="0">
                <a:solidFill>
                  <a:srgbClr val="FFFF00"/>
                </a:solidFill>
              </a:rPr>
              <a:t>       ,,           - 3 ; die een vaste camera oriëntatie heeft.</a:t>
            </a:r>
          </a:p>
        </p:txBody>
      </p:sp>
    </p:spTree>
    <p:extLst>
      <p:ext uri="{BB962C8B-B14F-4D97-AF65-F5344CB8AC3E}">
        <p14:creationId xmlns:p14="http://schemas.microsoft.com/office/powerpoint/2010/main" val="263791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237" y="0"/>
            <a:ext cx="6260818" cy="2422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C:\Users\jbros\Documents\Astro\RemoteADC\IMG_29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0242" y="2302008"/>
            <a:ext cx="4262238" cy="284149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jbros\Documents\Astro\RemoteADC\IMG_29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2292102"/>
            <a:ext cx="4262238" cy="2841492"/>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p:cNvSpPr txBox="1"/>
          <p:nvPr/>
        </p:nvSpPr>
        <p:spPr>
          <a:xfrm>
            <a:off x="179512" y="-16222"/>
            <a:ext cx="2858045" cy="2308324"/>
          </a:xfrm>
          <a:prstGeom prst="rect">
            <a:avLst/>
          </a:prstGeom>
          <a:noFill/>
        </p:spPr>
        <p:txBody>
          <a:bodyPr wrap="square" rtlCol="0">
            <a:spAutoFit/>
          </a:bodyPr>
          <a:lstStyle/>
          <a:p>
            <a:r>
              <a:rPr lang="nl-NL" sz="1600" dirty="0">
                <a:solidFill>
                  <a:srgbClr val="FFFF00"/>
                </a:solidFill>
              </a:rPr>
              <a:t>Het eerste doel wordt gerealiseerd door de zwaartekracht te gebruiken. Daartoe moet de ADC vrij kunnen ronddraaien als hij geplaatst is.</a:t>
            </a:r>
          </a:p>
          <a:p>
            <a:r>
              <a:rPr lang="nl-NL" sz="1600" dirty="0">
                <a:solidFill>
                  <a:srgbClr val="FFFF00"/>
                </a:solidFill>
              </a:rPr>
              <a:t>Dit is gerealiseerd door aan beide zijden van de ADC een kogellager aan te brengen.</a:t>
            </a:r>
          </a:p>
        </p:txBody>
      </p:sp>
    </p:spTree>
    <p:extLst>
      <p:ext uri="{BB962C8B-B14F-4D97-AF65-F5344CB8AC3E}">
        <p14:creationId xmlns:p14="http://schemas.microsoft.com/office/powerpoint/2010/main" val="397699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bros\Documents\Astro\RemoteADC\IMG_29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781" y="0"/>
            <a:ext cx="7715249"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942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jbros\Documents\Astro\RemoteADC\IMG_2907.jpg"/>
          <p:cNvPicPr>
            <a:picLocks noChangeAspect="1" noChangeArrowheads="1"/>
          </p:cNvPicPr>
          <p:nvPr/>
        </p:nvPicPr>
        <p:blipFill rotWithShape="1">
          <a:blip r:embed="rId2">
            <a:extLst>
              <a:ext uri="{28A0092B-C50C-407E-A947-70E740481C1C}">
                <a14:useLocalDpi xmlns:a14="http://schemas.microsoft.com/office/drawing/2010/main" val="0"/>
              </a:ext>
            </a:extLst>
          </a:blip>
          <a:srcRect t="23439" b="15620"/>
          <a:stretch/>
        </p:blipFill>
        <p:spPr bwMode="auto">
          <a:xfrm>
            <a:off x="-36257" y="2"/>
            <a:ext cx="9216514" cy="374441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9E3E3E8A-8A21-4CB6-80C3-C615B9A79812}"/>
              </a:ext>
            </a:extLst>
          </p:cNvPr>
          <p:cNvSpPr txBox="1"/>
          <p:nvPr/>
        </p:nvSpPr>
        <p:spPr>
          <a:xfrm>
            <a:off x="953666" y="3754692"/>
            <a:ext cx="7236668" cy="1200329"/>
          </a:xfrm>
          <a:prstGeom prst="rect">
            <a:avLst/>
          </a:prstGeom>
          <a:noFill/>
        </p:spPr>
        <p:txBody>
          <a:bodyPr wrap="square" rtlCol="0">
            <a:spAutoFit/>
          </a:bodyPr>
          <a:lstStyle/>
          <a:p>
            <a:r>
              <a:rPr lang="nl-NL" dirty="0">
                <a:solidFill>
                  <a:srgbClr val="FFFF00"/>
                </a:solidFill>
              </a:rPr>
              <a:t>Door de ADC nu via de kogellagers op te nemen kan hij vrij roteren.</a:t>
            </a:r>
          </a:p>
          <a:p>
            <a:endParaRPr lang="nl-NL" dirty="0">
              <a:solidFill>
                <a:srgbClr val="FFFF00"/>
              </a:solidFill>
            </a:endParaRPr>
          </a:p>
          <a:p>
            <a:r>
              <a:rPr lang="nl-NL" dirty="0">
                <a:solidFill>
                  <a:srgbClr val="FFFF00"/>
                </a:solidFill>
              </a:rPr>
              <a:t>De camera is via zijn schroefdraad aangebracht en een ring met klemschroef laat toe hem op een gewenste oriëntatie vast te zetten.    </a:t>
            </a:r>
          </a:p>
        </p:txBody>
      </p:sp>
    </p:spTree>
    <p:extLst>
      <p:ext uri="{BB962C8B-B14F-4D97-AF65-F5344CB8AC3E}">
        <p14:creationId xmlns:p14="http://schemas.microsoft.com/office/powerpoint/2010/main" val="289856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ardontwerp">
  <a:themeElements>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fontScheme name="Standaardontwerp">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nl-NL"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1365</TotalTime>
  <Words>1271</Words>
  <Application>Microsoft Office PowerPoint</Application>
  <PresentationFormat>Diavoorstelling (16:9)</PresentationFormat>
  <Paragraphs>89</Paragraphs>
  <Slides>25</Slides>
  <Notes>2</Notes>
  <HiddenSlides>0</HiddenSlides>
  <MMClips>1</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25</vt:i4>
      </vt:variant>
    </vt:vector>
  </HeadingPairs>
  <TitlesOfParts>
    <vt:vector size="28" baseType="lpstr">
      <vt:lpstr>Arial</vt:lpstr>
      <vt:lpstr>Calibri</vt:lpstr>
      <vt:lpstr>Standaardontwerp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JacBrosens</dc:creator>
  <cp:lastModifiedBy>Jac Brosens</cp:lastModifiedBy>
  <cp:revision>97</cp:revision>
  <dcterms:created xsi:type="dcterms:W3CDTF">2016-02-22T10:53:59Z</dcterms:created>
  <dcterms:modified xsi:type="dcterms:W3CDTF">2022-11-01T14:18:32Z</dcterms:modified>
</cp:coreProperties>
</file>